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PROTOCOLO DE ACTUACIÓN COVID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PREGUNTAS FRECUENTES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970" y="506033"/>
            <a:ext cx="2268560" cy="153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9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gratis de Todo Saldra Bien | Freepi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679" y="916746"/>
            <a:ext cx="5447763" cy="544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090" y="2045524"/>
            <a:ext cx="4720201" cy="319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7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¿Cuándo </a:t>
            </a:r>
            <a:r>
              <a:rPr lang="es-ES" u="sng" dirty="0" smtClean="0"/>
              <a:t>no</a:t>
            </a:r>
            <a:r>
              <a:rPr lang="es-ES" dirty="0" smtClean="0"/>
              <a:t> debemos asistir al colegio?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No se debe asistir al colegio con un cuadro clínico de infección respiratoria aguda, fiebre, tos o sensación de falta de aire. </a:t>
            </a:r>
          </a:p>
          <a:p>
            <a:r>
              <a:rPr lang="es-ES" dirty="0" smtClean="0"/>
              <a:t>Si aparecen otros síntomas como alteraciones del olfato y gusto, dolores musculares, diarreas, dolor torácico o cefaleas. </a:t>
            </a:r>
          </a:p>
          <a:p>
            <a:r>
              <a:rPr lang="es-ES" dirty="0" smtClean="0"/>
              <a:t>No deben acudir aquellas personas que se encuentren en aislamiento por diagnóstico de COVID-19. </a:t>
            </a:r>
          </a:p>
          <a:p>
            <a:r>
              <a:rPr lang="es-ES" dirty="0" smtClean="0"/>
              <a:t>Tampoco acudirán al centro escolar si se encuentran en período de cuarentena domiciliaria por haber mantenido un contacto estrecho con alguna persona diagnosticada de COVID- 19.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823" y="106787"/>
            <a:ext cx="2052434" cy="13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7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¿Qué ocurrirá si algún alumno desarrolla síntomas compatibles con COVID-19?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Se le colocará una mascarilla quirúrgica. </a:t>
            </a:r>
          </a:p>
          <a:p>
            <a:r>
              <a:rPr lang="es-ES" dirty="0" smtClean="0"/>
              <a:t>Se le llevará a un espacio separado, estará acompañado en todo momento. </a:t>
            </a:r>
          </a:p>
          <a:p>
            <a:r>
              <a:rPr lang="es-ES" dirty="0" smtClean="0"/>
              <a:t>Se avisará a sus padres para que puedan recogerle lo antes posible. </a:t>
            </a:r>
          </a:p>
          <a:p>
            <a:r>
              <a:rPr lang="es-ES" dirty="0" smtClean="0"/>
              <a:t>La familia se pondrá en contacto con su pediatra/ médico de familia para que pueda ser valorado cuanto antes.</a:t>
            </a:r>
          </a:p>
          <a:p>
            <a:r>
              <a:rPr lang="es-ES" dirty="0" smtClean="0"/>
              <a:t>Si presentara síntomas de gravedad, se llamará al 061. </a:t>
            </a:r>
          </a:p>
          <a:p>
            <a:r>
              <a:rPr lang="es-ES" dirty="0" smtClean="0"/>
              <a:t>Si el caso se confirma, el colegio comunicará el caso a la Subdirección General de Epidemiología de la Dirección General de Salud Pública.</a:t>
            </a:r>
          </a:p>
          <a:p>
            <a:r>
              <a:rPr lang="es-ES" dirty="0" smtClean="0"/>
              <a:t>No se debe acudir al colegio mientras no tengan un diagnóstico definitivo por parte de su pediatra o médico y éste considere que pueden reincorporarse a su vida normal.</a:t>
            </a:r>
          </a:p>
          <a:p>
            <a:pPr marL="0" indent="0">
              <a:buNone/>
            </a:pP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184" y="72980"/>
            <a:ext cx="1397402" cy="94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79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 nos encontramos ante un caso confirmado de COVID-19: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No se debe acudir al centro y se debe permanecer en aislamiento hasta trascurridos 3 días del fin del cuadro clínico y un mínimo de 10 días desde el inicio de los síntomas.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800" y="207951"/>
            <a:ext cx="1690379" cy="114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6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Comunicación con el centro escolar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Los tutores se comunicarán con los padres telefónicamente (o en su defecto, a través del correo electrónico) para conocer el diagnóstico realizado por su médico de familia/ pediatra. </a:t>
            </a:r>
          </a:p>
          <a:p>
            <a:r>
              <a:rPr lang="es-ES" dirty="0" smtClean="0"/>
              <a:t>Si se confirma el diagnóstico por COVID-19, el centro educativo, </a:t>
            </a:r>
            <a:r>
              <a:rPr lang="es-ES" dirty="0"/>
              <a:t>a través del Delegado </a:t>
            </a:r>
            <a:r>
              <a:rPr lang="es-ES" dirty="0" smtClean="0"/>
              <a:t>Covid-19 del colegio, se comunicará con la familia de la persona diagnosticada para resolver las dudas que puedan surgir y hacer un seguimiento del caso. </a:t>
            </a:r>
          </a:p>
          <a:p>
            <a:r>
              <a:rPr lang="es-ES" dirty="0" smtClean="0"/>
              <a:t>Los contactos estrechos de un caso diagnosticado por COVID-19, serán avisados y deberán guardar cuarentena durante 14 días y serán observados para que ante la aparición de cualquier síntoma puedan ser valorados lo antes posible. </a:t>
            </a:r>
          </a:p>
          <a:p>
            <a:r>
              <a:rPr lang="es-ES" dirty="0" smtClean="0"/>
              <a:t>Los contactos no estrechos, seguirán acudiendo al centro educativo de manera habitual.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132" y="162145"/>
            <a:ext cx="1171979" cy="79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9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191811"/>
          </a:xfrm>
        </p:spPr>
        <p:txBody>
          <a:bodyPr>
            <a:normAutofit/>
          </a:bodyPr>
          <a:lstStyle/>
          <a:p>
            <a:r>
              <a:rPr lang="es-ES" dirty="0" smtClean="0"/>
              <a:t>¿Quiénes se consideran contactos estrechos?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815920"/>
            <a:ext cx="8915400" cy="4095302"/>
          </a:xfrm>
        </p:spPr>
        <p:txBody>
          <a:bodyPr/>
          <a:lstStyle/>
          <a:p>
            <a:r>
              <a:rPr lang="es-ES" dirty="0" smtClean="0"/>
              <a:t>Todas las personas pertenecientes a un grupo de convivencia estable. </a:t>
            </a:r>
          </a:p>
          <a:p>
            <a:r>
              <a:rPr lang="es-ES" dirty="0" smtClean="0"/>
              <a:t>Todos los alumnos entre 6-11 años que hayan compartido espacio con el caso confirmado a una distancia de &lt;2 metros. </a:t>
            </a:r>
          </a:p>
          <a:p>
            <a:r>
              <a:rPr lang="es-ES" dirty="0" smtClean="0"/>
              <a:t>Todos los alumnos (mayores de 12 años) que hayan compartido espacio con el caso confirmado a una distancia de &lt;2 metros, durante más de 15 minutos sin mascarilla. </a:t>
            </a:r>
          </a:p>
          <a:p>
            <a:r>
              <a:rPr lang="es-ES" dirty="0" smtClean="0"/>
              <a:t>Cualquier profesional del centro educativo que haya compartido espacio con un caso confirmado a una distancia de &lt;2 metros, durante más de 15 minutos sin mascarilla.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071" y="0"/>
            <a:ext cx="1252103" cy="8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9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actuar si se nos considera contacto estrecho?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803042"/>
            <a:ext cx="8915400" cy="4713668"/>
          </a:xfrm>
        </p:spPr>
        <p:txBody>
          <a:bodyPr/>
          <a:lstStyle/>
          <a:p>
            <a:r>
              <a:rPr lang="es-ES" dirty="0" smtClean="0"/>
              <a:t>Se indicará vigilancia de síntomas y cuarentena durante los 14 días posteriores al último contacto con un caso confirmado. </a:t>
            </a:r>
          </a:p>
          <a:p>
            <a:r>
              <a:rPr lang="es-ES" dirty="0" smtClean="0"/>
              <a:t>Se realizará un seguimiento activo para verificar el desarrollo de síntomas. </a:t>
            </a:r>
          </a:p>
          <a:p>
            <a:r>
              <a:rPr lang="es-ES" dirty="0" smtClean="0"/>
              <a:t>Se indicará la realización de una PCR para detectar precozmente nuevos casos positivos (indicado por Salud Pública en el momento de la identificación del contacto). </a:t>
            </a:r>
          </a:p>
          <a:p>
            <a:r>
              <a:rPr lang="es-ES" dirty="0" smtClean="0"/>
              <a:t>Si el resultado de la PCR es negativo se continuará la cuarentena hasta el día 14. </a:t>
            </a:r>
          </a:p>
          <a:p>
            <a:r>
              <a:rPr lang="es-ES" dirty="0" smtClean="0"/>
              <a:t>Al finalizar la cuarentena, si el contacto sigue asintomático, podrá reincorporarse a sus actividades habituales.</a:t>
            </a:r>
          </a:p>
          <a:p>
            <a:r>
              <a:rPr lang="es-ES" dirty="0" smtClean="0"/>
              <a:t>El Delegado </a:t>
            </a:r>
            <a:r>
              <a:rPr lang="es-ES" dirty="0" err="1" smtClean="0"/>
              <a:t>Covid</a:t>
            </a:r>
            <a:r>
              <a:rPr lang="es-ES" dirty="0" smtClean="0"/>
              <a:t> del centro educativo proporcionará a las familias información para el cumplimiento de la cuarentena, higiene de manos e higiene respiratoria y posibles síntomas para la identificación precoz de COVID-19. 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009" y="96862"/>
            <a:ext cx="1560222" cy="105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2718"/>
          </a:xfrm>
        </p:spPr>
        <p:txBody>
          <a:bodyPr/>
          <a:lstStyle/>
          <a:p>
            <a:r>
              <a:rPr lang="es-ES" dirty="0" smtClean="0"/>
              <a:t>¿Qué mascarilla se debe utilizar?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06827"/>
            <a:ext cx="8915400" cy="5087155"/>
          </a:xfrm>
        </p:spPr>
        <p:txBody>
          <a:bodyPr>
            <a:normAutofit/>
          </a:bodyPr>
          <a:lstStyle/>
          <a:p>
            <a:r>
              <a:rPr lang="es-ES" dirty="0" smtClean="0"/>
              <a:t>El uso de la mascarilla es obligatorio a partir de los 6 años. </a:t>
            </a:r>
          </a:p>
          <a:p>
            <a:r>
              <a:rPr lang="es-ES" dirty="0" smtClean="0"/>
              <a:t>Recomendable entre los 3 y los 6 años.</a:t>
            </a:r>
          </a:p>
          <a:p>
            <a:r>
              <a:rPr lang="es-ES" dirty="0" smtClean="0"/>
              <a:t>Tipos de mascarillas que debemos utilizar: 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- Higiénicas que cumplan la normativa UNE 0065:2020 o que estén 	homologadas (son reutilizables, se pueden lavar siguiendo las 	instrucciones del etiquetado). Se deben lavar tras su uso. 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- Quirúrgicas.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- FFP2 (KN-95).</a:t>
            </a:r>
          </a:p>
          <a:p>
            <a:pPr lvl="0">
              <a:buClr>
                <a:srgbClr val="353535"/>
              </a:buClr>
            </a:pP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Se </a:t>
            </a: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recomienda no usar las mascarillas higiénicas o quirúrgicas durante más de 4 horas. En el caso de que se humedezca o deteriore se recomienda sustituirla por otra. </a:t>
            </a: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353535"/>
              </a:buClr>
            </a:pP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 aconsejable acudir al colegio con mascarilla de repuesto en un funda individual (bolsa de tela o sobre de papel) por si tuvieran que reemplazarla (tras la jornada de mañana o por deterioro).</a:t>
            </a: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373" y="127327"/>
            <a:ext cx="1470070" cy="993565"/>
          </a:xfrm>
          <a:prstGeom prst="rect">
            <a:avLst/>
          </a:prstGeom>
        </p:spPr>
      </p:pic>
      <p:pic>
        <p:nvPicPr>
          <p:cNvPr id="1026" name="Picture 2" descr="Mascarilla UNE 0065 reutilizable y lavable , mascarilla homologada, mascarilla anti covid 19, mascarilla anti coronavir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207" y="2665925"/>
            <a:ext cx="1119236" cy="85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scarilla Quirúrgica - Oferta empresas 1000 Uds. 0,45€+I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84" y="3402168"/>
            <a:ext cx="1188355" cy="79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ck de 5 Mascarilla (FFP2) de protección Nivel FFP2-KN95 + protector  textil neonob!!!! y de regalo dos geles hidroalcolicos de bolsillo neonob •  Compre Medi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29" y="3694214"/>
            <a:ext cx="744782" cy="74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ck de 10 Mascarilla de protección Nivel FFP2-KN95 regalo de 2 geles  hidroalcholicos de bolsillo neonob • Compre Media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299" y="3694214"/>
            <a:ext cx="801679" cy="80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886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566"/>
          </a:xfrm>
        </p:spPr>
        <p:txBody>
          <a:bodyPr/>
          <a:lstStyle/>
          <a:p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26523"/>
            <a:ext cx="8915400" cy="5409127"/>
          </a:xfrm>
        </p:spPr>
        <p:txBody>
          <a:bodyPr>
            <a:normAutofit/>
          </a:bodyPr>
          <a:lstStyle/>
          <a:p>
            <a:r>
              <a:rPr lang="es-ES" dirty="0" smtClean="0"/>
              <a:t>Insistir en el buen uso de la mascarilla: debe ponerse y quitarse con las manos limpias, cogiéndola por las gomas. Se coloca tapando nariz y boca. Solo se tocará por la parte superior para ajustar el clip nasal. </a:t>
            </a:r>
          </a:p>
          <a:p>
            <a:r>
              <a:rPr lang="es-ES" dirty="0" smtClean="0"/>
              <a:t>Las mascarillas se desechan en el contenedor gris (de restos). </a:t>
            </a:r>
          </a:p>
          <a:p>
            <a:r>
              <a:rPr lang="es-ES" dirty="0" smtClean="0"/>
              <a:t>Hacer hincapié en la correcta higiene de manos: lavado frecuente durante 40 segundos, secarse bien las manos. En caso de no poder lavarlas con agua y jabón, se podrá sustituir por gel hidroalcohólico. </a:t>
            </a:r>
          </a:p>
          <a:p>
            <a:r>
              <a:rPr lang="es-ES" dirty="0" smtClean="0"/>
              <a:t>Buena higiene nasal: utilizar pañuelos de papel, una vez utilizados, se deben desechar y lavarse las manos. </a:t>
            </a:r>
          </a:p>
          <a:p>
            <a:r>
              <a:rPr lang="es-ES" dirty="0" smtClean="0"/>
              <a:t>No tocarse nariz, ojos, boca sin previo lavado de manos o desinfección. </a:t>
            </a:r>
          </a:p>
          <a:p>
            <a:r>
              <a:rPr lang="es-ES" dirty="0" smtClean="0"/>
              <a:t>Toser o estornudar en la parte interna del codo. </a:t>
            </a:r>
          </a:p>
          <a:p>
            <a:r>
              <a:rPr lang="es-ES" dirty="0" smtClean="0"/>
              <a:t>Evitar compartir juguetes. No se deben llevar juguetes al colegio.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1600" i="1" dirty="0" smtClean="0"/>
              <a:t>Todas las instrucciones anteriores se basan en el documento PROTOCOLO DE ACTUACIÓN ANTE LA APARICIÓN DE COVID-19 EN CENTROS EDUCATIVOS DE LA COMUNIDAD DE MADRID recibidas desde la Dirección General de Salud Pública. </a:t>
            </a:r>
            <a:endParaRPr lang="es-ES" sz="1600" i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251" y="101215"/>
            <a:ext cx="1547343" cy="10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186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874</Words>
  <Application>Microsoft Office PowerPoint</Application>
  <PresentationFormat>Panorámica</PresentationFormat>
  <Paragraphs>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PROTOCOLO DE ACTUACIÓN COVID</vt:lpstr>
      <vt:lpstr>¿Cuándo no debemos asistir al colegio?</vt:lpstr>
      <vt:lpstr>¿Qué ocurrirá si algún alumno desarrolla síntomas compatibles con COVID-19?</vt:lpstr>
      <vt:lpstr>Si nos encontramos ante un caso confirmado de COVID-19:</vt:lpstr>
      <vt:lpstr>Comunicación con el centro escolar</vt:lpstr>
      <vt:lpstr>¿Quiénes se consideran contactos estrechos?</vt:lpstr>
      <vt:lpstr>¿Cómo actuar si se nos considera contacto estrecho?</vt:lpstr>
      <vt:lpstr>¿Qué mascarilla se debe utilizar?</vt:lpstr>
      <vt:lpstr>Recomendaciones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ACTUACIÓN COVID</dc:title>
  <dc:creator>Javier Cabrera Arechederra</dc:creator>
  <cp:lastModifiedBy>Javier Cabrera Arechederra</cp:lastModifiedBy>
  <cp:revision>21</cp:revision>
  <dcterms:created xsi:type="dcterms:W3CDTF">2020-09-11T17:27:03Z</dcterms:created>
  <dcterms:modified xsi:type="dcterms:W3CDTF">2020-09-14T12:30:06Z</dcterms:modified>
</cp:coreProperties>
</file>