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6858000" cx="12192000"/>
  <p:notesSz cx="6858000" cy="9144000"/>
  <p:embeddedFontLst>
    <p:embeddedFont>
      <p:font typeface="Century Gothic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3" roundtripDataSignature="AMtx7mjKssTiTRYgfNjrrbBwSZtGzMKLJ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enturyGothic-bold.fntdata"/><Relationship Id="rId11" Type="http://schemas.openxmlformats.org/officeDocument/2006/relationships/slide" Target="slides/slide7.xml"/><Relationship Id="rId22" Type="http://schemas.openxmlformats.org/officeDocument/2006/relationships/font" Target="fonts/CenturyGothic-boldItalic.fntdata"/><Relationship Id="rId10" Type="http://schemas.openxmlformats.org/officeDocument/2006/relationships/slide" Target="slides/slide6.xml"/><Relationship Id="rId21" Type="http://schemas.openxmlformats.org/officeDocument/2006/relationships/font" Target="fonts/CenturyGothic-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23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CenturyGothic-regular.fntdata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2" name="Google Shape;16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f0cadb3f95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f0cadb3f9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9ab5cef19f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1" name="Google Shape;231;g9ab5cef19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8" name="Google Shape;23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9" name="Google Shape;249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56" name="Google Shape;25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ee67e9e8ef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ee67e9e8e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ee67e9e8ef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ee67e9e8ef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2" name="Google Shape;1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9" name="Google Shape;18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6" name="Google Shape;19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3" name="Google Shape;20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0" name="Google Shape;21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7" name="Google Shape;21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2"/>
          <p:cNvSpPr txBox="1"/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5400"/>
              <a:buFont typeface="Century Gothic"/>
              <a:buNone/>
              <a:defRPr sz="5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1" type="subTitle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1" name="Google Shape;41;p1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2"/>
          <p:cNvSpPr/>
          <p:nvPr/>
        </p:nvSpPr>
        <p:spPr>
          <a:xfrm>
            <a:off x="0" y="4323810"/>
            <a:ext cx="1744652" cy="778589"/>
          </a:xfrm>
          <a:custGeom>
            <a:rect b="b" l="l" r="r" t="t"/>
            <a:pathLst>
              <a:path extrusionOk="0" h="166" w="372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12"/>
          <p:cNvSpPr txBox="1"/>
          <p:nvPr>
            <p:ph idx="12" type="sldNum"/>
          </p:nvPr>
        </p:nvSpPr>
        <p:spPr>
          <a:xfrm>
            <a:off x="531812" y="4529540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descripción">
  <p:cSld name="Título y descripción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2589212" y="609600"/>
            <a:ext cx="8915399" cy="311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1"/>
          <p:cNvSpPr txBox="1"/>
          <p:nvPr>
            <p:ph idx="1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7" name="Google Shape;107;p21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1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1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1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 con descripción">
  <p:cSld name="Cita con descripción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2"/>
          <p:cNvSpPr txBox="1"/>
          <p:nvPr>
            <p:ph idx="1" type="body"/>
          </p:nvPr>
        </p:nvSpPr>
        <p:spPr>
          <a:xfrm>
            <a:off x="3275012" y="3505200"/>
            <a:ext cx="753655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14" name="Google Shape;114;p22"/>
          <p:cNvSpPr txBox="1"/>
          <p:nvPr>
            <p:ph idx="2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2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2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2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sp>
        <p:nvSpPr>
          <p:cNvPr id="119" name="Google Shape;119;p22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s-E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22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s-E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rjeta de nombre">
  <p:cSld name="Tarjeta de nombre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/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800"/>
              <a:buFont typeface="Century Gothic"/>
              <a:buNone/>
              <a:defRPr b="0"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3"/>
          <p:cNvSpPr txBox="1"/>
          <p:nvPr>
            <p:ph idx="1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24" name="Google Shape;124;p2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3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23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r la tarjeta de nombre">
  <p:cSld name="Citar la tarjeta de nombre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4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31" name="Google Shape;131;p24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32" name="Google Shape;132;p2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4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4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sp>
        <p:nvSpPr>
          <p:cNvPr id="136" name="Google Shape;136;p24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s-E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s-E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dadero o falso">
  <p:cSld name="Verdadero o falso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 txBox="1"/>
          <p:nvPr>
            <p:ph type="title"/>
          </p:nvPr>
        </p:nvSpPr>
        <p:spPr>
          <a:xfrm>
            <a:off x="2589212" y="627407"/>
            <a:ext cx="8915399" cy="28800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800"/>
              <a:buFont typeface="Century Gothic"/>
              <a:buNone/>
              <a:defRPr b="0"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25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41" name="Google Shape;141;p25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42" name="Google Shape;142;p2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2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25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6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26"/>
          <p:cNvSpPr txBox="1"/>
          <p:nvPr>
            <p:ph idx="1" type="body"/>
          </p:nvPr>
        </p:nvSpPr>
        <p:spPr>
          <a:xfrm rot="5400000">
            <a:off x="5103812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49" name="Google Shape;149;p2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2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26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6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7"/>
          <p:cNvSpPr txBox="1"/>
          <p:nvPr>
            <p:ph type="title"/>
          </p:nvPr>
        </p:nvSpPr>
        <p:spPr>
          <a:xfrm rot="5400000">
            <a:off x="7756704" y="2165513"/>
            <a:ext cx="5283817" cy="22076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27"/>
          <p:cNvSpPr txBox="1"/>
          <p:nvPr>
            <p:ph idx="1" type="body"/>
          </p:nvPr>
        </p:nvSpPr>
        <p:spPr>
          <a:xfrm rot="5400000">
            <a:off x="3185803" y="30814"/>
            <a:ext cx="5283817" cy="6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56" name="Google Shape;156;p2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2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27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7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3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3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 txBox="1"/>
          <p:nvPr>
            <p:ph type="title"/>
          </p:nvPr>
        </p:nvSpPr>
        <p:spPr>
          <a:xfrm>
            <a:off x="2589212" y="2058750"/>
            <a:ext cx="8915399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000"/>
              <a:buFont typeface="Century Gothic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4"/>
          <p:cNvSpPr txBox="1"/>
          <p:nvPr>
            <p:ph idx="1" type="body"/>
          </p:nvPr>
        </p:nvSpPr>
        <p:spPr>
          <a:xfrm>
            <a:off x="2589212" y="3530129"/>
            <a:ext cx="8915399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5" name="Google Shape;55;p1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4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4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" type="body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62" name="Google Shape;62;p15"/>
          <p:cNvSpPr txBox="1"/>
          <p:nvPr>
            <p:ph idx="2" type="body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5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5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6"/>
          <p:cNvSpPr txBox="1"/>
          <p:nvPr>
            <p:ph idx="1" type="body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0" name="Google Shape;70;p16"/>
          <p:cNvSpPr txBox="1"/>
          <p:nvPr>
            <p:ph idx="2" type="body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3" type="body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2" name="Google Shape;72;p16"/>
          <p:cNvSpPr txBox="1"/>
          <p:nvPr>
            <p:ph idx="4" type="body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6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6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7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7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8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8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8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2589212" y="446088"/>
            <a:ext cx="3505199" cy="9763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2000"/>
              <a:buFont typeface="Century Gothic"/>
              <a:buNone/>
              <a:defRPr b="0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6323012" y="446088"/>
            <a:ext cx="5181600" cy="54149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91" name="Google Shape;91;p19"/>
          <p:cNvSpPr txBox="1"/>
          <p:nvPr>
            <p:ph idx="2" type="body"/>
          </p:nvPr>
        </p:nvSpPr>
        <p:spPr>
          <a:xfrm>
            <a:off x="2589212" y="1598613"/>
            <a:ext cx="3505199" cy="4262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92" name="Google Shape;92;p19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9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9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9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2589213" y="4800600"/>
            <a:ext cx="8915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2400"/>
              <a:buFont typeface="Century Gothic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0"/>
          <p:cNvSpPr/>
          <p:nvPr>
            <p:ph idx="2" type="pic"/>
          </p:nvPr>
        </p:nvSpPr>
        <p:spPr>
          <a:xfrm>
            <a:off x="2589212" y="634965"/>
            <a:ext cx="8915400" cy="3854970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2589213" y="5367338"/>
            <a:ext cx="8915400" cy="493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00" name="Google Shape;100;p20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0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0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20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C4DCE3"/>
            </a:gs>
          </a:gsLst>
          <a:lin ang="540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1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7" name="Google Shape;7;p11"/>
            <p:cNvSpPr/>
            <p:nvPr/>
          </p:nvSpPr>
          <p:spPr>
            <a:xfrm>
              <a:off x="2487613" y="2284413"/>
              <a:ext cx="85725" cy="533400"/>
            </a:xfrm>
            <a:custGeom>
              <a:rect b="b" l="l" r="r" t="t"/>
              <a:pathLst>
                <a:path extrusionOk="0" h="136" w="22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8;p11"/>
            <p:cNvSpPr/>
            <p:nvPr/>
          </p:nvSpPr>
          <p:spPr>
            <a:xfrm>
              <a:off x="2597151" y="2779713"/>
              <a:ext cx="550863" cy="1978025"/>
            </a:xfrm>
            <a:custGeom>
              <a:rect b="b" l="l" r="r" t="t"/>
              <a:pathLst>
                <a:path extrusionOk="0" h="504" w="14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9;p11"/>
            <p:cNvSpPr/>
            <p:nvPr/>
          </p:nvSpPr>
          <p:spPr>
            <a:xfrm>
              <a:off x="3175001" y="4730750"/>
              <a:ext cx="519113" cy="1209675"/>
            </a:xfrm>
            <a:custGeom>
              <a:rect b="b" l="l" r="r" t="t"/>
              <a:pathLst>
                <a:path extrusionOk="0" h="308" w="132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10;p11"/>
            <p:cNvSpPr/>
            <p:nvPr/>
          </p:nvSpPr>
          <p:spPr>
            <a:xfrm>
              <a:off x="3305176" y="5630863"/>
              <a:ext cx="146050" cy="309563"/>
            </a:xfrm>
            <a:custGeom>
              <a:rect b="b" l="l" r="r" t="t"/>
              <a:pathLst>
                <a:path extrusionOk="0" h="79" w="37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11;p11"/>
            <p:cNvSpPr/>
            <p:nvPr/>
          </p:nvSpPr>
          <p:spPr>
            <a:xfrm>
              <a:off x="2573338" y="2817813"/>
              <a:ext cx="700088" cy="2835275"/>
            </a:xfrm>
            <a:custGeom>
              <a:rect b="b" l="l" r="r" t="t"/>
              <a:pathLst>
                <a:path extrusionOk="0" h="722" w="178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1"/>
            <p:cNvSpPr/>
            <p:nvPr/>
          </p:nvSpPr>
          <p:spPr>
            <a:xfrm>
              <a:off x="2506663" y="285750"/>
              <a:ext cx="90488" cy="2493963"/>
            </a:xfrm>
            <a:custGeom>
              <a:rect b="b" l="l" r="r" t="t"/>
              <a:pathLst>
                <a:path extrusionOk="0" h="635" w="23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11"/>
            <p:cNvSpPr/>
            <p:nvPr/>
          </p:nvSpPr>
          <p:spPr>
            <a:xfrm>
              <a:off x="2554288" y="2598738"/>
              <a:ext cx="66675" cy="420688"/>
            </a:xfrm>
            <a:custGeom>
              <a:rect b="b" l="l" r="r" t="t"/>
              <a:pathLst>
                <a:path extrusionOk="0" h="107" w="1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11"/>
            <p:cNvSpPr/>
            <p:nvPr/>
          </p:nvSpPr>
          <p:spPr>
            <a:xfrm>
              <a:off x="3143251" y="4757738"/>
              <a:ext cx="161925" cy="873125"/>
            </a:xfrm>
            <a:custGeom>
              <a:rect b="b" l="l" r="r" t="t"/>
              <a:pathLst>
                <a:path extrusionOk="0" h="222" w="4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11"/>
            <p:cNvSpPr/>
            <p:nvPr/>
          </p:nvSpPr>
          <p:spPr>
            <a:xfrm>
              <a:off x="3148013" y="1282700"/>
              <a:ext cx="1768475" cy="3448050"/>
            </a:xfrm>
            <a:custGeom>
              <a:rect b="b" l="l" r="r" t="t"/>
              <a:pathLst>
                <a:path extrusionOk="0" h="878" w="45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11"/>
            <p:cNvSpPr/>
            <p:nvPr/>
          </p:nvSpPr>
          <p:spPr>
            <a:xfrm>
              <a:off x="3273426" y="5653088"/>
              <a:ext cx="138113" cy="287338"/>
            </a:xfrm>
            <a:custGeom>
              <a:rect b="b" l="l" r="r" t="t"/>
              <a:pathLst>
                <a:path extrusionOk="0" h="73" w="35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11"/>
            <p:cNvSpPr/>
            <p:nvPr/>
          </p:nvSpPr>
          <p:spPr>
            <a:xfrm>
              <a:off x="3143251" y="4656138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11"/>
            <p:cNvSpPr/>
            <p:nvPr/>
          </p:nvSpPr>
          <p:spPr>
            <a:xfrm>
              <a:off x="3211513" y="5410200"/>
              <a:ext cx="203200" cy="530225"/>
            </a:xfrm>
            <a:custGeom>
              <a:rect b="b" l="l" r="r" t="t"/>
              <a:pathLst>
                <a:path extrusionOk="0" h="135" w="52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" name="Google Shape;19;p11"/>
          <p:cNvGrpSpPr/>
          <p:nvPr/>
        </p:nvGrpSpPr>
        <p:grpSpPr>
          <a:xfrm>
            <a:off x="27222" y="157"/>
            <a:ext cx="2356674" cy="6853096"/>
            <a:chOff x="6627813" y="195610"/>
            <a:chExt cx="1952625" cy="5678141"/>
          </a:xfrm>
        </p:grpSpPr>
        <p:sp>
          <p:nvSpPr>
            <p:cNvPr id="20" name="Google Shape;20;p11"/>
            <p:cNvSpPr/>
            <p:nvPr/>
          </p:nvSpPr>
          <p:spPr>
            <a:xfrm>
              <a:off x="6627813" y="195610"/>
              <a:ext cx="409575" cy="3646488"/>
            </a:xfrm>
            <a:custGeom>
              <a:rect b="b" l="l" r="r" t="t"/>
              <a:pathLst>
                <a:path extrusionOk="0" h="920" w="103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11"/>
            <p:cNvSpPr/>
            <p:nvPr/>
          </p:nvSpPr>
          <p:spPr>
            <a:xfrm>
              <a:off x="7061201" y="3771900"/>
              <a:ext cx="350838" cy="1309688"/>
            </a:xfrm>
            <a:custGeom>
              <a:rect b="b" l="l" r="r" t="t"/>
              <a:pathLst>
                <a:path extrusionOk="0" h="330" w="88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11"/>
            <p:cNvSpPr/>
            <p:nvPr/>
          </p:nvSpPr>
          <p:spPr>
            <a:xfrm>
              <a:off x="7439026" y="5053013"/>
              <a:ext cx="357188" cy="820738"/>
            </a:xfrm>
            <a:custGeom>
              <a:rect b="b" l="l" r="r" t="t"/>
              <a:pathLst>
                <a:path extrusionOk="0" h="207" w="9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11"/>
            <p:cNvSpPr/>
            <p:nvPr/>
          </p:nvSpPr>
          <p:spPr>
            <a:xfrm>
              <a:off x="7037388" y="3811588"/>
              <a:ext cx="457200" cy="1852613"/>
            </a:xfrm>
            <a:custGeom>
              <a:rect b="b" l="l" r="r" t="t"/>
              <a:pathLst>
                <a:path extrusionOk="0" h="467" w="115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11"/>
            <p:cNvSpPr/>
            <p:nvPr/>
          </p:nvSpPr>
          <p:spPr>
            <a:xfrm>
              <a:off x="6992938" y="1263650"/>
              <a:ext cx="144463" cy="2508250"/>
            </a:xfrm>
            <a:custGeom>
              <a:rect b="b" l="l" r="r" t="t"/>
              <a:pathLst>
                <a:path extrusionOk="0" h="633" w="36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11"/>
            <p:cNvSpPr/>
            <p:nvPr/>
          </p:nvSpPr>
          <p:spPr>
            <a:xfrm>
              <a:off x="7526338" y="5640388"/>
              <a:ext cx="111125" cy="233363"/>
            </a:xfrm>
            <a:custGeom>
              <a:rect b="b" l="l" r="r" t="t"/>
              <a:pathLst>
                <a:path extrusionOk="0" h="59" w="28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11"/>
            <p:cNvSpPr/>
            <p:nvPr/>
          </p:nvSpPr>
          <p:spPr>
            <a:xfrm>
              <a:off x="7021513" y="3598863"/>
              <a:ext cx="68263" cy="423863"/>
            </a:xfrm>
            <a:custGeom>
              <a:rect b="b" l="l" r="r" t="t"/>
              <a:pathLst>
                <a:path extrusionOk="0" h="107" w="1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11"/>
            <p:cNvSpPr/>
            <p:nvPr/>
          </p:nvSpPr>
          <p:spPr>
            <a:xfrm>
              <a:off x="7412038" y="2801938"/>
              <a:ext cx="1168400" cy="2251075"/>
            </a:xfrm>
            <a:custGeom>
              <a:rect b="b" l="l" r="r" t="t"/>
              <a:pathLst>
                <a:path extrusionOk="0" h="568" w="294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11"/>
            <p:cNvSpPr/>
            <p:nvPr/>
          </p:nvSpPr>
          <p:spPr>
            <a:xfrm>
              <a:off x="7494588" y="5664200"/>
              <a:ext cx="100013" cy="209550"/>
            </a:xfrm>
            <a:custGeom>
              <a:rect b="b" l="l" r="r" t="t"/>
              <a:pathLst>
                <a:path extrusionOk="0" h="53" w="25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11"/>
            <p:cNvSpPr/>
            <p:nvPr/>
          </p:nvSpPr>
          <p:spPr>
            <a:xfrm>
              <a:off x="7412038" y="5081588"/>
              <a:ext cx="114300" cy="558800"/>
            </a:xfrm>
            <a:custGeom>
              <a:rect b="b" l="l" r="r" t="t"/>
              <a:pathLst>
                <a:path extrusionOk="0" h="141" w="29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11"/>
            <p:cNvSpPr/>
            <p:nvPr/>
          </p:nvSpPr>
          <p:spPr>
            <a:xfrm>
              <a:off x="7412038" y="4978400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11"/>
            <p:cNvSpPr/>
            <p:nvPr/>
          </p:nvSpPr>
          <p:spPr>
            <a:xfrm>
              <a:off x="7439026" y="5434013"/>
              <a:ext cx="174625" cy="439738"/>
            </a:xfrm>
            <a:custGeom>
              <a:rect b="b" l="l" r="r" t="t"/>
              <a:pathLst>
                <a:path extrusionOk="0" h="111" w="44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2" name="Google Shape;32;p1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11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rgbClr val="168DB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11"/>
          <p:cNvSpPr txBox="1"/>
          <p:nvPr>
            <p:ph idx="1" type="body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b="0" i="0" sz="18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🠶"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  <a:defRPr b="0" i="0" sz="14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0480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5" name="Google Shape;35;p11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6" name="Google Shape;36;p11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7" name="Google Shape;37;p11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jpg"/><Relationship Id="rId4" Type="http://schemas.openxmlformats.org/officeDocument/2006/relationships/image" Target="../media/image4.jpg"/><Relationship Id="rId5" Type="http://schemas.openxmlformats.org/officeDocument/2006/relationships/image" Target="../media/image6.jpg"/><Relationship Id="rId6" Type="http://schemas.openxmlformats.org/officeDocument/2006/relationships/image" Target="../media/image3.jpg"/><Relationship Id="rId7" Type="http://schemas.openxmlformats.org/officeDocument/2006/relationships/image" Target="../media/image1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jpg"/><Relationship Id="rId4" Type="http://schemas.openxmlformats.org/officeDocument/2006/relationships/image" Target="../media/image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"/>
          <p:cNvSpPr txBox="1"/>
          <p:nvPr>
            <p:ph type="ctrTitle"/>
          </p:nvPr>
        </p:nvSpPr>
        <p:spPr>
          <a:xfrm>
            <a:off x="2589225" y="2110024"/>
            <a:ext cx="8915400" cy="2667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ct val="100000"/>
              <a:buFont typeface="Century Gothic"/>
              <a:buNone/>
            </a:pPr>
            <a:r>
              <a:rPr lang="es-ES"/>
              <a:t>PLAN DE CONTINGENCIA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ct val="125906"/>
              <a:buFont typeface="Century Gothic"/>
              <a:buNone/>
            </a:pPr>
            <a:r>
              <a:t/>
            </a:r>
            <a:endParaRPr sz="4288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ct val="125906"/>
              <a:buFont typeface="Century Gothic"/>
              <a:buNone/>
            </a:pPr>
            <a:r>
              <a:rPr lang="es-ES" sz="4288"/>
              <a:t>MEDIDAS DE PREVENCIÓN</a:t>
            </a:r>
            <a:endParaRPr sz="4288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ct val="100000"/>
              <a:buFont typeface="Century Gothic"/>
              <a:buNone/>
            </a:pPr>
            <a:r>
              <a:rPr lang="es-ES"/>
              <a:t> </a:t>
            </a:r>
            <a:endParaRPr/>
          </a:p>
        </p:txBody>
      </p:sp>
      <p:sp>
        <p:nvSpPr>
          <p:cNvPr id="165" name="Google Shape;165;p1"/>
          <p:cNvSpPr txBox="1"/>
          <p:nvPr>
            <p:ph idx="1" type="subTitle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s-ES"/>
              <a:t>CURSO 2021- 2022</a:t>
            </a:r>
            <a:endParaRPr/>
          </a:p>
        </p:txBody>
      </p:sp>
      <p:pic>
        <p:nvPicPr>
          <p:cNvPr id="166" name="Google Shape;16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51970" y="506033"/>
            <a:ext cx="2268560" cy="15332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f0cadb3f95_0_0"/>
          <p:cNvSpPr txBox="1"/>
          <p:nvPr>
            <p:ph type="title"/>
          </p:nvPr>
        </p:nvSpPr>
        <p:spPr>
          <a:xfrm>
            <a:off x="2592925" y="624110"/>
            <a:ext cx="8911800" cy="1281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Contactos estrechos exentos de cuarentena. </a:t>
            </a:r>
            <a:endParaRPr/>
          </a:p>
        </p:txBody>
      </p:sp>
      <p:sp>
        <p:nvSpPr>
          <p:cNvPr id="227" name="Google Shape;227;gf0cadb3f95_0_0"/>
          <p:cNvSpPr txBox="1"/>
          <p:nvPr>
            <p:ph idx="1" type="body"/>
          </p:nvPr>
        </p:nvSpPr>
        <p:spPr>
          <a:xfrm>
            <a:off x="2589200" y="1905100"/>
            <a:ext cx="8915400" cy="4006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s-ES"/>
              <a:t>Alumnado, profesorado y otro personal del centro que hayan recibido una </a:t>
            </a:r>
            <a:r>
              <a:rPr b="1" lang="es-ES"/>
              <a:t>pauta de vacunación completa</a:t>
            </a:r>
            <a:r>
              <a:rPr lang="es-ES"/>
              <a:t>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-ES"/>
              <a:t>Alumnado, profesorado y otro personal del centro que hayan tenido una </a:t>
            </a:r>
            <a:r>
              <a:rPr b="1" lang="es-ES"/>
              <a:t>infección por SARS-CoV-2 confirmada por PDIA (antígenos o PCR) en los 180 días anteriores al último contacto con el caso</a:t>
            </a:r>
            <a:r>
              <a:rPr lang="es-ES"/>
              <a:t>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-ES"/>
              <a:t>Estos contactos exentos de cuarentena, </a:t>
            </a:r>
            <a:r>
              <a:rPr b="1" lang="es-ES"/>
              <a:t>se realizarán dos PDIAs</a:t>
            </a:r>
            <a:r>
              <a:rPr lang="es-ES"/>
              <a:t>, una al inicio y otra alrededor de los 7 días del último contacto con el caso confirmado.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-ES"/>
              <a:t>Se les recomendará evitar contacto con personas vulnerables, usar mascarilla quirúrgica o FFP2, limitar contactos fuera de sus contactos habituales dentro del colegio y vigilancia de síntomas.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-ES"/>
              <a:t>Los contactos vacunados, solo realizarán cuarentena si son contactos de casos vinculados a brotes o personas con inmunodepresión. </a:t>
            </a:r>
            <a:endParaRPr/>
          </a:p>
        </p:txBody>
      </p:sp>
      <p:pic>
        <p:nvPicPr>
          <p:cNvPr id="228" name="Google Shape;228;gf0cadb3f95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30009" y="96862"/>
            <a:ext cx="1560222" cy="10544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9ab5cef19f_0_0"/>
          <p:cNvSpPr txBox="1"/>
          <p:nvPr>
            <p:ph type="title"/>
          </p:nvPr>
        </p:nvSpPr>
        <p:spPr>
          <a:xfrm>
            <a:off x="2592925" y="624105"/>
            <a:ext cx="8911800" cy="61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s-ES"/>
              <a:t>AISLAMIENTO/ CUARENTENA</a:t>
            </a:r>
            <a:endParaRPr/>
          </a:p>
        </p:txBody>
      </p:sp>
      <p:sp>
        <p:nvSpPr>
          <p:cNvPr id="234" name="Google Shape;234;g9ab5cef19f_0_0"/>
          <p:cNvSpPr txBox="1"/>
          <p:nvPr>
            <p:ph idx="1" type="body"/>
          </p:nvPr>
        </p:nvSpPr>
        <p:spPr>
          <a:xfrm>
            <a:off x="2589200" y="1236700"/>
            <a:ext cx="8915400" cy="537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937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600"/>
              <a:buAutoNum type="arabicPeriod"/>
            </a:pPr>
            <a:r>
              <a:rPr lang="es-ES" sz="2600" u="sng"/>
              <a:t>Caso confirmado</a:t>
            </a:r>
            <a:r>
              <a:rPr lang="es-ES" sz="2600"/>
              <a:t>: </a:t>
            </a:r>
            <a:r>
              <a:rPr b="1" lang="es-ES" sz="2600"/>
              <a:t>AISLAMIENTO</a:t>
            </a:r>
            <a:r>
              <a:rPr lang="es-ES" sz="2600"/>
              <a:t>- Desde la aparición de los primeros síntomas o desde la realización de la PCR/ test antígenos, durante los siguientes 10 días o 3 días después de la desaparición de los síntomas.</a:t>
            </a:r>
            <a:endParaRPr sz="2600"/>
          </a:p>
          <a:p>
            <a:pPr indent="0" lvl="0" marL="9144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600"/>
          </a:p>
          <a:p>
            <a:pPr indent="-3937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600"/>
              <a:buAutoNum type="arabicPeriod"/>
            </a:pPr>
            <a:r>
              <a:rPr lang="es-ES" sz="2600" u="sng"/>
              <a:t>Contacto estrecho</a:t>
            </a:r>
            <a:r>
              <a:rPr lang="es-ES" sz="2600"/>
              <a:t>: </a:t>
            </a:r>
            <a:r>
              <a:rPr b="1" lang="es-ES" sz="2600"/>
              <a:t>CUARENTENA</a:t>
            </a:r>
            <a:r>
              <a:rPr lang="es-ES" sz="2600"/>
              <a:t>- </a:t>
            </a:r>
            <a:r>
              <a:rPr b="1" lang="es-ES" sz="2600"/>
              <a:t>10 días</a:t>
            </a:r>
            <a:r>
              <a:rPr lang="es-ES" sz="2600"/>
              <a:t> desde el último contacto con el caso confirmado y vigilancia de síntomas (excepto </a:t>
            </a:r>
            <a:r>
              <a:rPr lang="es-ES" sz="2600"/>
              <a:t>PDIA +</a:t>
            </a:r>
            <a:r>
              <a:rPr lang="es-ES" sz="2600"/>
              <a:t> en los 6 meses previos o pauta de vacunación completa).</a:t>
            </a:r>
            <a:endParaRPr sz="26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235" name="Google Shape;235;g9ab5cef19f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30009" y="96862"/>
            <a:ext cx="1560222" cy="10544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8"/>
          <p:cNvSpPr txBox="1"/>
          <p:nvPr>
            <p:ph type="title"/>
          </p:nvPr>
        </p:nvSpPr>
        <p:spPr>
          <a:xfrm>
            <a:off x="2592925" y="624110"/>
            <a:ext cx="8911687" cy="8827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</a:pPr>
            <a:r>
              <a:rPr lang="es-ES"/>
              <a:t>¿Qué mascarilla se debe utilizar?</a:t>
            </a:r>
            <a:endParaRPr/>
          </a:p>
        </p:txBody>
      </p:sp>
      <p:sp>
        <p:nvSpPr>
          <p:cNvPr id="241" name="Google Shape;241;p8"/>
          <p:cNvSpPr txBox="1"/>
          <p:nvPr>
            <p:ph idx="1" type="body"/>
          </p:nvPr>
        </p:nvSpPr>
        <p:spPr>
          <a:xfrm>
            <a:off x="2589212" y="1506827"/>
            <a:ext cx="8915400" cy="50871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-ES"/>
              <a:t>El uso de la mascarilla es obligatorio a partir de los 6 años. </a:t>
            </a:r>
            <a:endParaRPr/>
          </a:p>
          <a:p>
            <a:pPr indent="-342900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s-ES"/>
              <a:t>Recomendable entre los 3 y los 6 años.</a:t>
            </a:r>
            <a:endParaRPr/>
          </a:p>
          <a:p>
            <a:pPr indent="-342900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s-ES"/>
              <a:t>Tipos de mascarillas que debemos utilizar: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s-ES"/>
              <a:t>	</a:t>
            </a:r>
            <a:r>
              <a:rPr lang="es-ES"/>
              <a:t>- Higiénicas que cumplan la normativa UNE 0065:2020 o que estén 	homologadas (son reutilizables, se pueden lavar siguiendo las 	instrucciones del etiquetado). Se deben lavar tras su uso.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s-ES"/>
              <a:t>	</a:t>
            </a:r>
            <a:r>
              <a:rPr lang="es-ES"/>
              <a:t>- Quirúrgicas.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s-ES"/>
              <a:t>	</a:t>
            </a:r>
            <a:r>
              <a:rPr lang="es-ES"/>
              <a:t>- FFP2 (KN-95).</a:t>
            </a:r>
            <a:endParaRPr/>
          </a:p>
          <a:p>
            <a:pPr indent="-342900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Pts val="1800"/>
              <a:buChar char="●"/>
            </a:pPr>
            <a:r>
              <a:rPr lang="es-ES">
                <a:solidFill>
                  <a:srgbClr val="3F3F3F"/>
                </a:solidFill>
              </a:rPr>
              <a:t>Se recomienda no usar las mascarillas higiénicas o quirúrgicas durante más de 4 horas. En el caso de que se humedezca o deteriore se recomienda sustituirla por otra. </a:t>
            </a:r>
            <a:endParaRPr>
              <a:solidFill>
                <a:srgbClr val="3F3F3F"/>
              </a:solidFill>
            </a:endParaRPr>
          </a:p>
          <a:p>
            <a:pPr indent="-342900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Pts val="1800"/>
              <a:buChar char="●"/>
            </a:pPr>
            <a:r>
              <a:rPr lang="es-ES">
                <a:solidFill>
                  <a:srgbClr val="3F3F3F"/>
                </a:solidFill>
              </a:rPr>
              <a:t>Es aconsejable acudir al colegio con mascarilla de repuesto en un funda individual (bolsa de tela o sobre de papel) por si tuvieran que reemplazarla (tras la jornada de mañana o por deterioro).</a:t>
            </a:r>
            <a:endParaRPr>
              <a:solidFill>
                <a:srgbClr val="3F3F3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242" name="Google Shape;242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91373" y="127327"/>
            <a:ext cx="1470070" cy="99356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ascarilla UNE 0065 reutilizable y lavable , mascarilla homologada, mascarilla anti covid 19, mascarilla anti coronavirus" id="243" name="Google Shape;243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061532" y="3004000"/>
            <a:ext cx="1119238" cy="8500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ascarilla Quirúrgica - Oferta empresas 1000 Uds. 0,45€+IVA" id="244" name="Google Shape;244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637134" y="3653780"/>
            <a:ext cx="1188356" cy="79322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ack de 5 Mascarilla (FFP2) de protección Nivel FFP2-KN95 + protector  textil neonob!!!! y de regalo dos geles hidroalcolicos de bolsillo neonob •  Compre Medias" id="245" name="Google Shape;245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164429" y="3542489"/>
            <a:ext cx="744782" cy="74478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ack de 10 Mascarilla de protección Nivel FFP2-KN95 regalo de 2 geles  hidroalcholicos de bolsillo neonob • Compre Medias" id="246" name="Google Shape;246;p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560524" y="3514039"/>
            <a:ext cx="801680" cy="801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9"/>
          <p:cNvSpPr txBox="1"/>
          <p:nvPr>
            <p:ph type="title"/>
          </p:nvPr>
        </p:nvSpPr>
        <p:spPr>
          <a:xfrm>
            <a:off x="2592925" y="624110"/>
            <a:ext cx="8911687" cy="7925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</a:pPr>
            <a:r>
              <a:rPr lang="es-ES"/>
              <a:t>Recomendaciones</a:t>
            </a:r>
            <a:endParaRPr/>
          </a:p>
        </p:txBody>
      </p:sp>
      <p:sp>
        <p:nvSpPr>
          <p:cNvPr id="252" name="Google Shape;252;p9"/>
          <p:cNvSpPr txBox="1"/>
          <p:nvPr>
            <p:ph idx="1" type="body"/>
          </p:nvPr>
        </p:nvSpPr>
        <p:spPr>
          <a:xfrm>
            <a:off x="2589212" y="1326523"/>
            <a:ext cx="8915400" cy="54091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s-ES"/>
              <a:t>Insistir en el buen uso de la mascarilla</a:t>
            </a:r>
            <a:r>
              <a:rPr lang="es-ES"/>
              <a:t>: debe ponerse y quitarse con las manos limpias, cogiéndola por las gomas. Se coloca tapando nariz y boca. Solo se tocará por la parte superior para ajustar el clip nasal.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s-ES"/>
              <a:t>Las mascarillas se desechan en el contenedor gris (de restos).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s-ES"/>
              <a:t>Hacer hincapié en la </a:t>
            </a:r>
            <a:r>
              <a:rPr b="1" lang="es-ES"/>
              <a:t>correcta higiene de manos</a:t>
            </a:r>
            <a:r>
              <a:rPr lang="es-ES"/>
              <a:t>: lavado frecuente durante 40 segundos, secarse bien las manos. En caso de no poder lavarlas con agua y jabón, se podrá sustituir por gel hidroalcohólico.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s-ES"/>
              <a:t>Buena higiene nasal: utilizar pañuelos de papel, una vez utilizados, se deben desechar y lavarse las manos.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s-ES"/>
              <a:t>No tocarse nariz, ojos, boca sin previo lavado de manos o desinfección.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s-ES"/>
              <a:t>Toser o estornudar en la parte interna del codo.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s-ES"/>
              <a:t>Evitar compartir juguetes.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i="1" lang="es-ES" sz="1600"/>
              <a:t>Todas las instrucciones anteriores se basan en el documento PROTOCOLO DE ACTUACIÓN ANTE LA APARICIÓN DE COVID-19 EN CENTROS EDUCATIVOS DE LA COMUNIDAD DE MADRID recibidas desde la Dirección General de Salud Pública. </a:t>
            </a:r>
            <a:endParaRPr i="1" sz="1600"/>
          </a:p>
        </p:txBody>
      </p:sp>
      <p:pic>
        <p:nvPicPr>
          <p:cNvPr id="253" name="Google Shape;25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04251" y="101215"/>
            <a:ext cx="1547343" cy="10457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ágenes gratis de Todo Saldra Bien | Freepik" id="258" name="Google Shape;258;p1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13679" y="916746"/>
            <a:ext cx="5447763" cy="5447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69090" y="2045524"/>
            <a:ext cx="4720201" cy="31902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ee67e9e8ef_0_5"/>
          <p:cNvSpPr txBox="1"/>
          <p:nvPr>
            <p:ph idx="1" type="body"/>
          </p:nvPr>
        </p:nvSpPr>
        <p:spPr>
          <a:xfrm>
            <a:off x="2589200" y="1142375"/>
            <a:ext cx="8915400" cy="5245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ES" sz="2000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Atendiendo a la Resolución del 23 de junio, las líneas básicas del Plan de Contingencia 21/22 son las siguientes:</a:t>
            </a:r>
            <a:endParaRPr b="1" sz="2000">
              <a:solidFill>
                <a:srgbClr val="0B539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rtl="0" algn="just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rgbClr val="0B5394"/>
              </a:buClr>
              <a:buSzPts val="1700"/>
              <a:buFont typeface="Calibri"/>
              <a:buChar char="●"/>
            </a:pPr>
            <a:r>
              <a:rPr b="1" lang="es-ES" sz="1700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Los colegios se mantendrán abiertos durante todo el curso escolar, siempre que la situación sanitaria lo permita.</a:t>
            </a:r>
            <a:endParaRPr b="1" sz="1700">
              <a:solidFill>
                <a:srgbClr val="0B539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rtl="0" algn="just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700"/>
              <a:buFont typeface="Calibri"/>
              <a:buChar char="●"/>
            </a:pPr>
            <a:r>
              <a:rPr b="1" lang="es-ES" sz="1700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Con carácter general, se mantendrá la actividad lectiva presencial en todos los niveles, siempre teniendo en cuenta la evolución del panorama de la pandemia.</a:t>
            </a:r>
            <a:endParaRPr b="1" sz="1700">
              <a:solidFill>
                <a:srgbClr val="0B539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rtl="0" algn="just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700"/>
              <a:buFont typeface="Calibri"/>
              <a:buChar char="●"/>
            </a:pPr>
            <a:r>
              <a:rPr b="1" lang="es-ES" sz="1700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De forma similar al curso pasado, se prevén tres escenarios posibles. Nuestro Plan de Contingencia debe adaptar el centro a los tres:</a:t>
            </a:r>
            <a:endParaRPr b="1" sz="1700">
              <a:solidFill>
                <a:srgbClr val="0B539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i="1" lang="es-ES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ESCENARIO I</a:t>
            </a:r>
            <a:r>
              <a:rPr lang="es-ES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: Se aplicará en los niveles de alerta 1 y 2. Escenario extraordinario de higiene. Mantiene las clases presenciales y una “nueva normalidad”en el colegio manteniendo protocolos estrictos de higiene y seguridad. </a:t>
            </a:r>
            <a:endParaRPr>
              <a:solidFill>
                <a:srgbClr val="0B539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i="1" lang="es-ES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ESCENARIO II</a:t>
            </a:r>
            <a:r>
              <a:rPr lang="es-ES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: Para el caso de empeoramiento de la situación sanitaria. Se aplicará para los niveles 3 y 4 de alerta. Escenario de presencialidad parcial, sin suspender la actividad educativa.</a:t>
            </a:r>
            <a:endParaRPr>
              <a:solidFill>
                <a:srgbClr val="0B539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i="1" lang="es-ES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ESCENARIO DE NO PRESENCIALIDAD</a:t>
            </a:r>
            <a:r>
              <a:rPr lang="es-ES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1" sz="2200">
              <a:solidFill>
                <a:srgbClr val="0B539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2" name="Google Shape;172;gee67e9e8ef_0_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50677" y="283779"/>
            <a:ext cx="1270350" cy="85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ee67e9e8ef_0_10"/>
          <p:cNvSpPr txBox="1"/>
          <p:nvPr>
            <p:ph type="title"/>
          </p:nvPr>
        </p:nvSpPr>
        <p:spPr>
          <a:xfrm>
            <a:off x="2592925" y="624104"/>
            <a:ext cx="8911800" cy="758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ESCENARIO I</a:t>
            </a:r>
            <a:endParaRPr/>
          </a:p>
        </p:txBody>
      </p:sp>
      <p:sp>
        <p:nvSpPr>
          <p:cNvPr id="178" name="Google Shape;178;gee67e9e8ef_0_10"/>
          <p:cNvSpPr txBox="1"/>
          <p:nvPr>
            <p:ph idx="1" type="body"/>
          </p:nvPr>
        </p:nvSpPr>
        <p:spPr>
          <a:xfrm>
            <a:off x="2589200" y="1382500"/>
            <a:ext cx="8915400" cy="4528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98187" lvl="0" marL="457200" rtl="0" algn="l"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s-ES" sz="3141"/>
              <a:t>Grupos de convivencia estable (infantil). Se permite la interacción entre ellos en el aula.</a:t>
            </a:r>
            <a:endParaRPr sz="3141"/>
          </a:p>
          <a:p>
            <a:pPr indent="-39818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s-ES" sz="3141"/>
              <a:t>Distancia interpersonal dentro del aula 1,2 metros (resto de cursos).  </a:t>
            </a:r>
            <a:endParaRPr sz="3141"/>
          </a:p>
          <a:p>
            <a:pPr indent="-39818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s-ES" sz="3141"/>
              <a:t>Uso de mascarillas obligatorias a partir de 6 años, recomendable a partir de 3 años. </a:t>
            </a:r>
            <a:endParaRPr sz="3141"/>
          </a:p>
          <a:p>
            <a:pPr indent="-39818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s-ES" sz="3141"/>
              <a:t>Recreos por niveles (con mascarilla).</a:t>
            </a:r>
            <a:endParaRPr sz="3141"/>
          </a:p>
          <a:p>
            <a:pPr indent="-39818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s-ES" sz="3141"/>
              <a:t>Tutorías y reuniones de padres: telemáticas, teléfono, plataforma, correo electrónico. </a:t>
            </a:r>
            <a:endParaRPr sz="314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i="1" sz="2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i="1" sz="2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es-ES" sz="2000"/>
              <a:t>Todas las modificaciones en el Protocolo de actuación que  nos comuniquen durante el curso, les serán informadas lo antes posible.</a:t>
            </a:r>
            <a:endParaRPr sz="2600"/>
          </a:p>
        </p:txBody>
      </p:sp>
      <p:pic>
        <p:nvPicPr>
          <p:cNvPr id="179" name="Google Shape;179;gee67e9e8ef_0_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50677" y="283779"/>
            <a:ext cx="1270350" cy="85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</a:pPr>
            <a:r>
              <a:rPr lang="es-ES"/>
              <a:t>¿Cuándo </a:t>
            </a:r>
            <a:r>
              <a:rPr lang="es-ES" u="sng"/>
              <a:t>no</a:t>
            </a:r>
            <a:r>
              <a:rPr lang="es-ES"/>
              <a:t> debemos asistir al colegio?</a:t>
            </a:r>
            <a:endParaRPr/>
          </a:p>
        </p:txBody>
      </p:sp>
      <p:sp>
        <p:nvSpPr>
          <p:cNvPr id="185" name="Google Shape;185;p2"/>
          <p:cNvSpPr txBox="1"/>
          <p:nvPr>
            <p:ph idx="1" type="body"/>
          </p:nvPr>
        </p:nvSpPr>
        <p:spPr>
          <a:xfrm>
            <a:off x="2589200" y="2133600"/>
            <a:ext cx="8915400" cy="42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-ES"/>
              <a:t>No se debe asistir al colegio con un cuadro clínico de</a:t>
            </a:r>
            <a:r>
              <a:rPr b="1" lang="es-ES"/>
              <a:t> infección respiratoria aguda, fiebre, tos o sensación de falta de aire, </a:t>
            </a:r>
            <a:r>
              <a:rPr b="1" lang="es-ES">
                <a:solidFill>
                  <a:srgbClr val="0000FF"/>
                </a:solidFill>
              </a:rPr>
              <a:t>dolor de garganta</a:t>
            </a:r>
            <a:r>
              <a:rPr b="1" lang="es-ES"/>
              <a:t>, alteraciones del olfato y gusto, dolores musculares, diarreas, </a:t>
            </a:r>
            <a:r>
              <a:rPr b="1" lang="es-ES">
                <a:solidFill>
                  <a:srgbClr val="0000FF"/>
                </a:solidFill>
              </a:rPr>
              <a:t>secreción o congestión nasal</a:t>
            </a:r>
            <a:r>
              <a:rPr b="1" lang="es-ES"/>
              <a:t>, dolor torácico o cefaleas</a:t>
            </a:r>
            <a:r>
              <a:rPr lang="es-ES"/>
              <a:t>. 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-ES"/>
              <a:t>No deben acudir aquellas personas que se encuentren en aislamiento por diagnóstico de COVID-19. 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-ES"/>
              <a:t>Tampoco acudirán al centro escolar si se encuentran en período de cuarentena domiciliaria por haber mantenido un contacto estrecho con alguna persona diagnosticada de COVID- 19.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s-ES"/>
              <a:t>900102112: Teléfono de Información sobre coronavirus relacionada con centros educativos (para responder a las consultas de las familias, docentes y otros miembros de la Comunidad Educativa).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86" name="Google Shape;18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811823" y="106787"/>
            <a:ext cx="2052434" cy="1387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240"/>
              <a:buFont typeface="Century Gothic"/>
              <a:buNone/>
            </a:pPr>
            <a:r>
              <a:rPr lang="es-ES" sz="3240"/>
              <a:t>¿Qué ocurrirá si algún alumno desarrolla síntomas compatibles con COVID-19?</a:t>
            </a:r>
            <a:endParaRPr sz="3240"/>
          </a:p>
        </p:txBody>
      </p:sp>
      <p:sp>
        <p:nvSpPr>
          <p:cNvPr id="192" name="Google Shape;192;p3"/>
          <p:cNvSpPr txBox="1"/>
          <p:nvPr>
            <p:ph idx="1" type="body"/>
          </p:nvPr>
        </p:nvSpPr>
        <p:spPr>
          <a:xfrm>
            <a:off x="2589200" y="1905000"/>
            <a:ext cx="8915400" cy="40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62116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s-ES" sz="2273"/>
              <a:t>Se le colocará una mascarilla quirúrgica. </a:t>
            </a:r>
            <a:endParaRPr sz="2408"/>
          </a:p>
          <a:p>
            <a:pPr indent="-362116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s-ES" sz="2273"/>
              <a:t>Se le llevará a un espacio separado, estará acompañado en todo momento. </a:t>
            </a:r>
            <a:endParaRPr sz="2408"/>
          </a:p>
          <a:p>
            <a:pPr indent="-362116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s-ES" sz="2273"/>
              <a:t>Se avisará a sus padres para que puedan recogerlo lo antes posible. </a:t>
            </a:r>
            <a:endParaRPr sz="2408"/>
          </a:p>
          <a:p>
            <a:pPr indent="-362116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s-ES" sz="2273"/>
              <a:t>La familia se pondrá en contacto con su pediatra/ médico de familia para que pueda ser valorado cuanto antes.</a:t>
            </a:r>
            <a:endParaRPr sz="2408"/>
          </a:p>
          <a:p>
            <a:pPr indent="-362116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s-ES" sz="2273"/>
              <a:t>Si presentara síntomas de gravedad, se llamará al </a:t>
            </a:r>
            <a:r>
              <a:rPr b="1" lang="es-ES" sz="2273"/>
              <a:t>112</a:t>
            </a:r>
            <a:r>
              <a:rPr lang="es-ES" sz="2273"/>
              <a:t> o al </a:t>
            </a:r>
            <a:r>
              <a:rPr b="1" lang="es-ES" sz="2273"/>
              <a:t>061</a:t>
            </a:r>
            <a:r>
              <a:rPr lang="es-ES" sz="2273"/>
              <a:t>. </a:t>
            </a:r>
            <a:endParaRPr sz="2408"/>
          </a:p>
          <a:p>
            <a:pPr indent="-362116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s-ES" sz="2273"/>
              <a:t>Si el caso se confirma, el colegio comunicará el caso a la Subdirección General de Epidemiología de la Dirección General de Salud Pública.</a:t>
            </a:r>
            <a:endParaRPr sz="2408"/>
          </a:p>
          <a:p>
            <a:pPr indent="-362116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s-ES" sz="2273"/>
              <a:t>No se debe acudir al colegio mientras no tengan un diagnóstico definitivo por parte de su pediatra o médico y éste considere que pueden reincorporarse a su vida normal.</a:t>
            </a:r>
            <a:endParaRPr sz="2408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1665"/>
          </a:p>
        </p:txBody>
      </p:sp>
      <p:pic>
        <p:nvPicPr>
          <p:cNvPr id="193" name="Google Shape;19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92575" y="136600"/>
            <a:ext cx="1206500" cy="815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4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</a:pPr>
            <a:r>
              <a:rPr lang="es-ES"/>
              <a:t>Si nos encontramos ante un caso confirmado de COVID-19:</a:t>
            </a:r>
            <a:endParaRPr/>
          </a:p>
        </p:txBody>
      </p:sp>
      <p:sp>
        <p:nvSpPr>
          <p:cNvPr id="199" name="Google Shape;199;p4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000"/>
              <a:t>No se debe acudir al centro y se debe permanecer en aislamiento hasta transcurridos 3 días del fin del cuadro clínico y un mínimo de 10 días desde el inicio de los síntomas.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200" name="Google Shape;20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58800" y="207951"/>
            <a:ext cx="1690379" cy="11424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5"/>
          <p:cNvSpPr txBox="1"/>
          <p:nvPr>
            <p:ph type="title"/>
          </p:nvPr>
        </p:nvSpPr>
        <p:spPr>
          <a:xfrm>
            <a:off x="2592925" y="624104"/>
            <a:ext cx="8911800" cy="7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</a:pPr>
            <a:r>
              <a:rPr lang="es-ES"/>
              <a:t>Comunicación con el centro escolar</a:t>
            </a:r>
            <a:endParaRPr/>
          </a:p>
        </p:txBody>
      </p:sp>
      <p:sp>
        <p:nvSpPr>
          <p:cNvPr id="206" name="Google Shape;206;p5"/>
          <p:cNvSpPr txBox="1"/>
          <p:nvPr>
            <p:ph idx="1" type="body"/>
          </p:nvPr>
        </p:nvSpPr>
        <p:spPr>
          <a:xfrm>
            <a:off x="2589200" y="1342900"/>
            <a:ext cx="8915400" cy="49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-ES"/>
              <a:t>Los tutores se comunicarán con los padres telefónicamente (o en su defecto, a través del correo electrónico, plataforma) para conocer el diagnóstico realizado por su médico de familia/ pediatra. 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-ES"/>
              <a:t>Si se confirma el diagnóstico por COVID-19, el centro educativo, a través del Delegado Covid-19 del colegio junto con el tutor, se comunicará con la familia de la persona diagnosticada para resolver las dudas que puedan surgir y hacer un seguimiento del caso. 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-ES"/>
              <a:t>Los contactos estrechos de un caso diagnosticado por COVID-19, serán avisados y deberán guardar cuarentena durante </a:t>
            </a:r>
            <a:r>
              <a:rPr b="1" lang="es-ES"/>
              <a:t>10 días </a:t>
            </a:r>
            <a:r>
              <a:rPr lang="es-ES"/>
              <a:t>y serán observados para que ante la aparición de cualquier síntoma puedan ser valorados lo antes posible. 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-ES"/>
              <a:t>Los contactos no estrechos, seguirán acudiendo al centro educativo de manera habitual. 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s-ES"/>
              <a:t>Los convivientes de los casos sospechosos deben permanecer en su domicilio hasta conocerse el resultado de las pruebas (hermanos/as del caso sospechoso escolarizados en el mismo centro o cualquier otro).</a:t>
            </a:r>
            <a:endParaRPr/>
          </a:p>
        </p:txBody>
      </p:sp>
      <p:pic>
        <p:nvPicPr>
          <p:cNvPr id="207" name="Google Shape;207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31132" y="162145"/>
            <a:ext cx="1171979" cy="792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6"/>
          <p:cNvSpPr txBox="1"/>
          <p:nvPr>
            <p:ph type="title"/>
          </p:nvPr>
        </p:nvSpPr>
        <p:spPr>
          <a:xfrm>
            <a:off x="2592925" y="624109"/>
            <a:ext cx="8911687" cy="11918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</a:pPr>
            <a:r>
              <a:rPr lang="es-ES"/>
              <a:t>¿Quiénes se consideran contactos estrechos?</a:t>
            </a:r>
            <a:endParaRPr/>
          </a:p>
        </p:txBody>
      </p:sp>
      <p:sp>
        <p:nvSpPr>
          <p:cNvPr id="213" name="Google Shape;213;p6"/>
          <p:cNvSpPr txBox="1"/>
          <p:nvPr>
            <p:ph idx="1" type="body"/>
          </p:nvPr>
        </p:nvSpPr>
        <p:spPr>
          <a:xfrm>
            <a:off x="2589212" y="1815920"/>
            <a:ext cx="8915400" cy="40953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-ES"/>
              <a:t>Todas las personas pertenecientes a un grupo de convivencia estable (</a:t>
            </a:r>
            <a:r>
              <a:rPr b="1" lang="es-ES">
                <a:solidFill>
                  <a:schemeClr val="dk1"/>
                </a:solidFill>
              </a:rPr>
              <a:t>Infantil y 1º y 2º de Primaria</a:t>
            </a:r>
            <a:r>
              <a:rPr lang="es-ES"/>
              <a:t>).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s-ES"/>
              <a:t>Todos los alumnos que </a:t>
            </a:r>
            <a:r>
              <a:rPr lang="es-ES"/>
              <a:t>no</a:t>
            </a:r>
            <a:r>
              <a:rPr lang="es-ES"/>
              <a:t> pertenecen a un grupo de convivencia estable, que estén sentados alrededor del caso a </a:t>
            </a:r>
            <a:r>
              <a:rPr b="1" lang="es-ES">
                <a:solidFill>
                  <a:schemeClr val="dk1"/>
                </a:solidFill>
              </a:rPr>
              <a:t>&lt;2 metros</a:t>
            </a:r>
            <a:r>
              <a:rPr b="1" lang="es-ES">
                <a:solidFill>
                  <a:schemeClr val="dk1"/>
                </a:solidFill>
              </a:rPr>
              <a:t>, durante más de 15 minutos acumulados durante toda la jornada</a:t>
            </a:r>
            <a:r>
              <a:rPr lang="es-ES"/>
              <a:t>. Se valorará el uso adecuado de la mascarilla (valoración individual).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b="1" lang="es-ES"/>
              <a:t>Los convivientes de los casos confirmados, incluyendo hermanos convivientes del caso que acudan al mismo u otro centro.  </a:t>
            </a:r>
            <a:endParaRPr b="1"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s-ES"/>
              <a:t>Cualquier profesional del centro educativo que haya compartido espacio con un caso confirmado a una distancia de </a:t>
            </a:r>
            <a:r>
              <a:rPr b="1" lang="es-ES"/>
              <a:t>&lt;2 metros</a:t>
            </a:r>
            <a:r>
              <a:rPr lang="es-ES"/>
              <a:t>, </a:t>
            </a:r>
            <a:r>
              <a:rPr b="1" lang="es-ES"/>
              <a:t>durante más de 15 minutos (durante toda la jornada), sin la utilización correcta de la mascarilla</a:t>
            </a:r>
            <a:r>
              <a:rPr lang="es-ES"/>
              <a:t>. </a:t>
            </a:r>
            <a:endParaRPr/>
          </a:p>
          <a:p>
            <a:pPr indent="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214" name="Google Shape;214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636071" y="0"/>
            <a:ext cx="1252103" cy="846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7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</a:pPr>
            <a:r>
              <a:rPr lang="es-ES"/>
              <a:t>¿Cómo actuar si se nos considera contacto estrecho?</a:t>
            </a:r>
            <a:endParaRPr/>
          </a:p>
        </p:txBody>
      </p:sp>
      <p:sp>
        <p:nvSpPr>
          <p:cNvPr id="220" name="Google Shape;220;p7"/>
          <p:cNvSpPr txBox="1"/>
          <p:nvPr>
            <p:ph idx="1" type="body"/>
          </p:nvPr>
        </p:nvSpPr>
        <p:spPr>
          <a:xfrm>
            <a:off x="2589200" y="1803050"/>
            <a:ext cx="8915400" cy="49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348297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s-ES" sz="2692"/>
              <a:t>Se indicará vigilancia de síntomas y cuarentena durante los </a:t>
            </a:r>
            <a:r>
              <a:rPr b="1" lang="es-ES" sz="2692"/>
              <a:t>10 días</a:t>
            </a:r>
            <a:r>
              <a:rPr lang="es-ES" sz="2692"/>
              <a:t> posteriores al último contacto con un caso confirmado. </a:t>
            </a:r>
            <a:endParaRPr sz="2692"/>
          </a:p>
          <a:p>
            <a:pPr indent="-348297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s-ES" sz="2692"/>
              <a:t>Se realizará un seguimiento activo para verificar el desarrollo de síntomas. </a:t>
            </a:r>
            <a:r>
              <a:rPr b="1" lang="es-ES" sz="2692"/>
              <a:t>Comunicar de inmediato si apareciera cualquier síntoma</a:t>
            </a:r>
            <a:r>
              <a:rPr lang="es-ES" sz="2692"/>
              <a:t>.  </a:t>
            </a:r>
            <a:endParaRPr sz="2692"/>
          </a:p>
          <a:p>
            <a:pPr indent="-348297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b="1" lang="es-ES" sz="2692"/>
              <a:t>Se indicará la realización de</a:t>
            </a:r>
            <a:r>
              <a:rPr lang="es-ES" sz="2692"/>
              <a:t> </a:t>
            </a:r>
            <a:r>
              <a:rPr b="1" lang="es-ES" sz="2692"/>
              <a:t>dos</a:t>
            </a:r>
            <a:r>
              <a:rPr b="1" lang="es-ES" sz="2692"/>
              <a:t> PDIA,</a:t>
            </a:r>
            <a:r>
              <a:rPr lang="es-ES" sz="2692"/>
              <a:t> </a:t>
            </a:r>
            <a:r>
              <a:rPr b="1" lang="es-ES" sz="2692"/>
              <a:t>una PCR o test de antígenos,siempre que los recursos disponibles lo permitan</a:t>
            </a:r>
            <a:r>
              <a:rPr lang="es-ES" sz="2692"/>
              <a:t>, </a:t>
            </a:r>
            <a:r>
              <a:rPr b="1" lang="es-ES" sz="2692"/>
              <a:t>una al inicio y otra cercana a la finalización de la cuarentena; si se realiza solo 1 preferiblemente PCR, para detectar precozmente nuevos casos positivos.</a:t>
            </a:r>
            <a:endParaRPr b="1" sz="2692"/>
          </a:p>
          <a:p>
            <a:pPr indent="-348297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s-ES" sz="2692"/>
              <a:t>Si el resultado de </a:t>
            </a:r>
            <a:r>
              <a:rPr b="1" lang="es-ES" sz="2692"/>
              <a:t>PCR/ test de antígenos</a:t>
            </a:r>
            <a:r>
              <a:rPr lang="es-ES" sz="2692"/>
              <a:t> es negativo se continuará la cuarentena hasta el </a:t>
            </a:r>
            <a:r>
              <a:rPr b="1" lang="es-ES" sz="2692"/>
              <a:t>décimo día</a:t>
            </a:r>
            <a:r>
              <a:rPr lang="es-ES" sz="2692"/>
              <a:t>. </a:t>
            </a:r>
            <a:endParaRPr sz="2692"/>
          </a:p>
          <a:p>
            <a:pPr indent="-348297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s-ES" sz="2692"/>
              <a:t>Al finalizar la cuarentena, si el contacto sigue asintomático, podrá reincorporarse a sus actividades habituales.</a:t>
            </a:r>
            <a:endParaRPr sz="2692"/>
          </a:p>
          <a:p>
            <a:pPr indent="-348297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b="1" lang="es-ES" sz="2692"/>
              <a:t>De forma adicional, se indicará vigilancia de síntomas durante los 4 días siguientes a la finalización de la cuarentena y si esto se diera, se debe permanecer aislado y comunicarlo rápidamente. </a:t>
            </a:r>
            <a:endParaRPr sz="2692"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286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  <p:pic>
        <p:nvPicPr>
          <p:cNvPr id="221" name="Google Shape;221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30009" y="96862"/>
            <a:ext cx="1560222" cy="10544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Espiral">
  <a:themeElements>
    <a:clrScheme name="Wisp">
      <a:dk1>
        <a:srgbClr val="000000"/>
      </a:dk1>
      <a:lt1>
        <a:srgbClr val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2020-09-11T17:27:03Z</dcterms:created>
  <dc:creator>Javier Cabrera Arechederra</dc:creator>
</cp:coreProperties>
</file>